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51" r:id="rId71"/>
    <p:sldId id="352" r:id="rId72"/>
    <p:sldId id="346" r:id="rId73"/>
    <p:sldId id="353" r:id="rId74"/>
    <p:sldId id="338" r:id="rId75"/>
    <p:sldId id="354" r:id="rId76"/>
    <p:sldId id="347" r:id="rId77"/>
    <p:sldId id="348" r:id="rId78"/>
    <p:sldId id="355" r:id="rId79"/>
    <p:sldId id="356" r:id="rId80"/>
    <p:sldId id="357" r:id="rId81"/>
    <p:sldId id="326" r:id="rId82"/>
    <p:sldId id="358" r:id="rId83"/>
    <p:sldId id="359" r:id="rId84"/>
    <p:sldId id="360" r:id="rId85"/>
    <p:sldId id="361" r:id="rId86"/>
    <p:sldId id="362" r:id="rId87"/>
    <p:sldId id="363" r:id="rId88"/>
    <p:sldId id="364" r:id="rId89"/>
    <p:sldId id="365" r:id="rId90"/>
    <p:sldId id="366" r:id="rId91"/>
    <p:sldId id="349" r:id="rId92"/>
    <p:sldId id="350"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280" r:id="rId109"/>
    <p:sldId id="382" r:id="rId110"/>
  </p:sldIdLst>
  <p:sldSz cx="12192000" cy="6858000"/>
  <p:notesSz cx="6858000" cy="9144000"/>
  <p:embeddedFontLs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Georgia" panose="02040502050405020303" pitchFamily="18" charset="0"/>
      <p:regular r:id="rId117"/>
      <p:bold r:id="rId118"/>
      <p:italic r:id="rId119"/>
      <p:boldItalic r:id="rId120"/>
    </p:embeddedFont>
    <p:embeddedFont>
      <p:font typeface="Libre Franklin Thin" pitchFamily="2" charset="77"/>
      <p:regular r:id="rId121"/>
      <p:bold r:id="rId122"/>
      <p:italic r:id="rId123"/>
      <p:boldItalic r:id="rId124"/>
    </p:embeddedFont>
    <p:embeddedFont>
      <p:font typeface="Noto Sans Symbols" panose="020B0502040504020204" pitchFamily="34" charset="0"/>
      <p:regular r:id="rId125"/>
      <p:bold r:id="rId126"/>
    </p:embeddedFont>
    <p:embeddedFont>
      <p:font typeface="Open Sans" panose="020B0606030504020204" pitchFamily="34" charset="0"/>
      <p:regular r:id="rId127"/>
      <p:bold r:id="rId128"/>
      <p:italic r:id="rId129"/>
      <p:boldItalic r:id="rId130"/>
    </p:embeddedFont>
    <p:embeddedFont>
      <p:font typeface="Open Sans SemiBold" panose="020B0606030504020204" pitchFamily="34" charset="0"/>
      <p:regular r:id="rId131"/>
      <p:bold r:id="rId132"/>
      <p:italic r:id="rId133"/>
      <p:boldItalic r:id="rId134"/>
    </p:embeddedFont>
    <p:embeddedFont>
      <p:font typeface="Quattrocento Sans" panose="020B0502050000020003" pitchFamily="34" charset="0"/>
      <p:regular r:id="rId135"/>
      <p:bold r:id="rId136"/>
      <p:italic r:id="rId137"/>
      <p:boldItalic r:id="rId138"/>
    </p:embeddedFont>
    <p:embeddedFont>
      <p:font typeface="Roboto Mono" pitchFamily="49"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3"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9"/>
    <p:restoredTop sz="60400"/>
  </p:normalViewPr>
  <p:slideViewPr>
    <p:cSldViewPr snapToGrid="0" snapToObjects="1">
      <p:cViewPr varScale="1">
        <p:scale>
          <a:sx n="75" d="100"/>
          <a:sy n="75" d="100"/>
        </p:scale>
        <p:origin x="176" y="1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9.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font" Target="fonts/font30.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142"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13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14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a:t>
            </a:r>
            <a:r>
              <a:rPr lang="en-US" sz="1200" b="0" i="0" u="none" strike="noStrike" kern="1200" dirty="0" err="1">
                <a:solidFill>
                  <a:schemeClr val="tx1"/>
                </a:solidFill>
                <a:effectLst/>
                <a:latin typeface="Times New Roman" pitchFamily="-107" charset="0"/>
                <a:ea typeface="ＭＳ Ｐゴシック" charset="-128"/>
                <a:cs typeface="ＭＳ Ｐゴシック" charset="-128"/>
                <a:hlinkClick r:id="rId5" tooltip="Gerald Tesauro (page does not exist)"/>
              </a:rPr>
              <a:t>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Let's take an example of a toy game. This is a toy game invented in the 1960s to teach people about programming before computers even became widespread. This game is called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It's a three by three chessboard with six pawn pieces. This is a tiny little game of chess that removes a lot of the complication that you have by virtue of the chess pieces each having a different move. If you're not a chess player, a pawn has two styles of move. Either it can move forward one square, just up or down in this game representation and then it can capture by moving along the diagonal to grab a piece that sits in an adjacent square that's diagonal from it. That's called a capture. You capture an opponent's pawn by moving diagonally forward one square, and then you take that pawn off the board. You remove the opponents piece off the board. </a:t>
            </a:r>
            <a:endParaRPr dirty="0"/>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The rules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are basically, you play this game and the first player wins against the second player when one of the first players pawn reaches all to the way to the other side of the board. Or the second player can't move at all because there's no legal move that's possible. Or if the first player has captured all of the second player is pawns. We can start by seeing what the possible moves are in our search tree. </a:t>
            </a:r>
            <a:endParaRPr lang="en-US" dirty="0"/>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Here we have a search tree or a game tree. Where we're going to represent the state in our search tree as the layout of the board. If we're opening with white being able to move first, then there's only three possible successors. Here's our initial board, where we've got the black and the white pieces and their starting positions. Either the leftmost white piece can move, or the middle white piece can move, or the right one can move. That's going to be the idea of starting to represent the search space as this game tree that shows the configuration of the board. The nodes in our tree are going to be represented by board positions, and edges in our tree represent the legal moves to move from one board configuration or position into another. The root node is just the initial configuration. That's where we're going to have to start making our decisions. The complete game tree is the search tree that follows from applying every sequence of moves all the way to all possible terminals tickets. This is going to be the thing that makes game-playing challenging. Like we said before, there's like an astronomical number of possible board configurations for chess can go. You could even have situations where the game tree is infinite because the game allows you to repeatedly go through the same position. You can expand this notion of game tree out, not just for the opening move, but for the next move. Here's an example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for two moves. The opening move has three moves for white. Then the next layer of the tree is going to be a move for black. This is called a ply. One ply is going to be one layer of the tree where that's going to be the one player. Then the next ply of the tree is going to be the other player in response to the leftmost one here, where white moved its left pawn. Black can either capture that by moving its middle pawn, or it can move its middle pawn forward, or it can move its right pawn forward. It can't move its black pawn forward because that position is blocked. </a:t>
            </a:r>
            <a:endParaRPr dirty="0"/>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dirty="0"/>
              <a:t>Turn volume up!</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Good stopping points:</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1:27 – “Truly you have a dizzying intellect”</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3:15 – “Death of the </a:t>
            </a:r>
            <a:r>
              <a:rPr lang="en-US" dirty="0" err="1"/>
              <a:t>sicilian</a:t>
            </a:r>
            <a:r>
              <a:rPr lang="en-US" dirty="0"/>
              <a:t>”</a:t>
            </a:r>
            <a:endParaRPr dirty="0"/>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extLst>
      <p:ext uri="{BB962C8B-B14F-4D97-AF65-F5344CB8AC3E}">
        <p14:creationId xmlns:p14="http://schemas.microsoft.com/office/powerpoint/2010/main" val="4116257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855575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1709598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602001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444788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4087445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4170381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121286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051366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545122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3842607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556484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26853325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549328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1187475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1209452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32188344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153780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207764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4" name="Google Shape;2584;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85" name="Google Shape;2585;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95" name="Google Shape;25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273259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rgbClr val="000000"/>
                </a:solidFill>
                <a:latin typeface="Open Sans SemiBold"/>
                <a:ea typeface="Open Sans SemiBold"/>
                <a:cs typeface="Open Sans SemiBold"/>
                <a:sym typeface="Open Sans SemiBold"/>
              </a:rPr>
              <a:t> CIS 421/521:  </a:t>
            </a:r>
            <a:br>
              <a:rPr lang="en-US" sz="2300" b="0" i="0" u="none" strike="noStrike" cap="none">
                <a:solidFill>
                  <a:srgbClr val="000000"/>
                </a:solidFill>
                <a:latin typeface="Open Sans SemiBold"/>
                <a:ea typeface="Open Sans SemiBold"/>
                <a:cs typeface="Open Sans SemiBold"/>
                <a:sym typeface="Open Sans SemiBold"/>
              </a:rPr>
            </a:br>
            <a:r>
              <a:rPr lang="en-US" sz="2300" b="0" i="0" u="none" strike="noStrike" cap="none">
                <a:solidFill>
                  <a:srgbClr val="000000"/>
                </a:solidFill>
                <a:latin typeface="Open Sans SemiBold"/>
                <a:ea typeface="Open Sans SemiBold"/>
                <a:cs typeface="Open Sans SemiBold"/>
                <a:sym typeface="Open Sans SemiBold"/>
              </a:rPr>
              <a:t> ARTIFICIAL INTELLIGENCE </a:t>
            </a:r>
            <a:endParaRPr sz="1300" b="0" i="0" u="none" strike="noStrike" cap="none">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jp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rMz7JBRbmN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youtu.be/-CbyAk3Sn9I"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6" name="Google Shape;156;p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10</a:t>
            </a:r>
            <a:endParaRPr sz="1400" b="0" i="0" u="none" strike="noStrike" cap="none">
              <a:solidFill>
                <a:srgbClr val="FFFFFF"/>
              </a:solidFill>
              <a:latin typeface="Open Sans SemiBold"/>
              <a:ea typeface="Open Sans SemiBold"/>
              <a:cs typeface="Open Sans SemiBold"/>
              <a:sym typeface="Open Sans SemiBold"/>
            </a:endParaRPr>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16</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17</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18</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actually running a depth 2 minimax, using the result 80% of the time, and moving randomly otherwise</a:t>
            </a:r>
          </a:p>
          <a:p>
            <a:r>
              <a:rPr lang="en-US" sz="2000" dirty="0"/>
              <a:t>Question: What tree search should you use?  </a:t>
            </a:r>
          </a:p>
          <a:p>
            <a:endParaRPr lang="en-US" sz="2000"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22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507002" cy="646331"/>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0.1          0.9</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have to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have to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3</m:t>
                        </m:r>
                      </m:sup>
                    </m:sSup>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a:t>
                </a:r>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a:t>
                </a:r>
                <a:r>
                  <a:rPr lang="en-US" b="1" dirty="0" err="1"/>
                  <a:t>fuanction</a:t>
                </a:r>
                <a:r>
                  <a:rPr lang="en-US" b="1" dirty="0"/>
                  <a:t> + reinforcement learning </a:t>
                </a:r>
                <a:r>
                  <a:rPr lang="en-US" b="1" dirty="0">
                    <a:sym typeface="Wingdings" panose="05000000000000000000" pitchFamily="2" charset="2"/>
                  </a:rPr>
                  <a:t> </a:t>
                </a:r>
                <a:r>
                  <a:rPr lang="en-US" b="1" dirty="0"/>
                  <a:t>world-champion level play</a:t>
                </a:r>
              </a:p>
              <a:p>
                <a:pPr lvl="3"/>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652"/>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23</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7" name="Google Shape;167;p1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11</a:t>
            </a:r>
            <a:endParaRPr sz="1400" b="0" i="0" u="none" strike="noStrike" cap="none">
              <a:solidFill>
                <a:srgbClr val="FFFFFF"/>
              </a:solidFill>
              <a:latin typeface="Open Sans SemiBold"/>
              <a:ea typeface="Open Sans SemiBold"/>
              <a:cs typeface="Open Sans SemiBold"/>
              <a:sym typeface="Open Sans SemiBold"/>
            </a:endParaRPr>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7" name="Google Shape;177;p1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12</a:t>
            </a:r>
            <a:endParaRPr sz="1400" b="0" i="0" u="none" strike="noStrike" cap="none">
              <a:solidFill>
                <a:srgbClr val="FFFFFF"/>
              </a:solidFill>
              <a:latin typeface="Open Sans SemiBold"/>
              <a:ea typeface="Open Sans SemiBold"/>
              <a:cs typeface="Open Sans SemiBold"/>
              <a:sym typeface="Open Sans SemiBold"/>
            </a:endParaRPr>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8" name="Google Shape;188;p1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13</a:t>
            </a:r>
            <a:endParaRPr sz="1400" b="0" i="0" u="none" strike="noStrike" cap="none">
              <a:solidFill>
                <a:srgbClr val="FFFFFF"/>
              </a:solidFill>
              <a:latin typeface="Open Sans SemiBold"/>
              <a:ea typeface="Open Sans SemiBold"/>
              <a:cs typeface="Open Sans SemiBold"/>
              <a:sym typeface="Open Sans SemiBold"/>
            </a:endParaRPr>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14</a:t>
            </a:r>
            <a:endParaRPr sz="1400" b="0" i="0" u="none" strike="noStrike" cap="none">
              <a:solidFill>
                <a:srgbClr val="FFFFFF"/>
              </a:solidFill>
              <a:latin typeface="Open Sans SemiBold"/>
              <a:ea typeface="Open Sans SemiBold"/>
              <a:cs typeface="Open Sans SemiBold"/>
              <a:sym typeface="Open Sans SemiBold"/>
            </a:endParaRPr>
          </a:p>
        </p:txBody>
      </p:sp>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6" name="Google Shape;216;p2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15</a:t>
            </a:r>
            <a:endParaRPr sz="1400" b="0" i="0" u="none" strike="noStrike" cap="none">
              <a:solidFill>
                <a:srgbClr val="FFFFFF"/>
              </a:solidFill>
              <a:latin typeface="Open Sans SemiBold"/>
              <a:ea typeface="Open Sans SemiBold"/>
              <a:cs typeface="Open Sans SemiBold"/>
              <a:sym typeface="Open Sans SemiBold"/>
            </a:endParaRPr>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16</a:t>
            </a:r>
            <a:endParaRPr sz="1400" b="0" i="0" u="none" strike="noStrike" cap="none">
              <a:solidFill>
                <a:srgbClr val="FFFFFF"/>
              </a:solidFill>
              <a:latin typeface="Open Sans SemiBold"/>
              <a:ea typeface="Open Sans SemiBold"/>
              <a:cs typeface="Open Sans SemiBold"/>
              <a:sym typeface="Open Sans SemiBold"/>
            </a:endParaRPr>
          </a:p>
        </p:txBody>
      </p:sp>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17</a:t>
            </a:r>
            <a:endParaRPr sz="1400" b="0" i="0" u="none" strike="noStrike" cap="none">
              <a:solidFill>
                <a:srgbClr val="FFFFFF"/>
              </a:solidFill>
              <a:latin typeface="Open Sans SemiBold"/>
              <a:ea typeface="Open Sans SemiBold"/>
              <a:cs typeface="Open Sans SemiBold"/>
              <a:sym typeface="Open Sans SemiBold"/>
            </a:endParaRPr>
          </a:p>
        </p:txBody>
      </p:sp>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dirty="0">
              <a:solidFill>
                <a:schemeClr val="accent3"/>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495790" y="1131328"/>
            <a:ext cx="9353393" cy="5261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6" name="Google Shape;286;p2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19</a:t>
            </a:r>
            <a:endParaRPr sz="1400" b="0" i="0" u="none" strike="noStrike" cap="none">
              <a:solidFill>
                <a:srgbClr val="FFFFFF"/>
              </a:solidFill>
              <a:latin typeface="Open Sans SemiBold"/>
              <a:ea typeface="Open Sans SemiBold"/>
              <a:cs typeface="Open Sans SemiBold"/>
              <a:sym typeface="Open Sans SemiBold"/>
            </a:endParaRPr>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6" name="Google Shape;296;p2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20</a:t>
            </a:r>
            <a:endParaRPr sz="1400" b="0" i="0" u="none" strike="noStrike" cap="none">
              <a:solidFill>
                <a:srgbClr val="FFFFFF"/>
              </a:solidFill>
              <a:latin typeface="Open Sans SemiBold"/>
              <a:ea typeface="Open Sans SemiBold"/>
              <a:cs typeface="Open Sans SemiBold"/>
              <a:sym typeface="Open Sans SemiBold"/>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21</a:t>
            </a:r>
            <a:endParaRPr sz="1400" b="0" i="0" u="none" strike="noStrike" cap="none">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22</a:t>
            </a:r>
            <a:endParaRPr sz="1400" b="0" i="0" u="none" strike="noStrike" cap="none">
              <a:solidFill>
                <a:srgbClr val="FFFFFF"/>
              </a:solidFill>
              <a:latin typeface="Open Sans SemiBold"/>
              <a:ea typeface="Open Sans SemiBold"/>
              <a:cs typeface="Open Sans SemiBold"/>
              <a:sym typeface="Open Sans SemiBold"/>
            </a:endParaRPr>
          </a:p>
        </p:txBody>
      </p:sp>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a:latin typeface="Arial"/>
                <a:ea typeface="Arial"/>
                <a:cs typeface="Arial"/>
                <a:sym typeface="Arial"/>
              </a:rPr>
              <a:t>Claude Shannon argued for a chess evaluation function in a 1950 paper</a:t>
            </a:r>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Alan Turing defined function in 1948:</a:t>
            </a:r>
            <a:br>
              <a:rPr lang="en-US" b="1">
                <a:latin typeface="Arial"/>
                <a:ea typeface="Arial"/>
                <a:cs typeface="Arial"/>
                <a:sym typeface="Arial"/>
              </a:rPr>
            </a:br>
            <a:r>
              <a:rPr lang="en-US" b="1">
                <a:solidFill>
                  <a:srgbClr val="0D5BFF"/>
                </a:solidFill>
                <a:latin typeface="Arial"/>
                <a:ea typeface="Arial"/>
                <a:cs typeface="Arial"/>
                <a:sym typeface="Arial"/>
              </a:rPr>
              <a:t>f(n)=(sum of A’s  piece values)</a:t>
            </a:r>
            <a:br>
              <a:rPr lang="en-US" b="1">
                <a:solidFill>
                  <a:srgbClr val="0D5BFF"/>
                </a:solidFill>
                <a:latin typeface="Arial"/>
                <a:ea typeface="Arial"/>
                <a:cs typeface="Arial"/>
                <a:sym typeface="Arial"/>
              </a:rPr>
            </a:br>
            <a:r>
              <a:rPr lang="en-US" b="1">
                <a:solidFill>
                  <a:srgbClr val="0D5BFF"/>
                </a:solidFill>
                <a:latin typeface="Arial"/>
                <a:ea typeface="Arial"/>
                <a:cs typeface="Arial"/>
                <a:sym typeface="Arial"/>
              </a:rPr>
              <a:t>         -(sum of  B’s piece values)</a:t>
            </a:r>
            <a:endParaRPr>
              <a:solidFill>
                <a:srgbClr val="0D5BFF"/>
              </a:solidFill>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More complex: weighted sum </a:t>
            </a:r>
            <a:br>
              <a:rPr lang="en-US" b="1">
                <a:latin typeface="Arial"/>
                <a:ea typeface="Arial"/>
                <a:cs typeface="Arial"/>
                <a:sym typeface="Arial"/>
              </a:rPr>
            </a:br>
            <a:r>
              <a:rPr lang="en-US" b="1">
                <a:latin typeface="Arial"/>
                <a:ea typeface="Arial"/>
                <a:cs typeface="Arial"/>
                <a:sym typeface="Arial"/>
              </a:rPr>
              <a:t>of </a:t>
            </a:r>
            <a:r>
              <a:rPr lang="en-US" b="1" i="1">
                <a:solidFill>
                  <a:srgbClr val="0000FF"/>
                </a:solidFill>
                <a:latin typeface="Arial"/>
                <a:ea typeface="Arial"/>
                <a:cs typeface="Arial"/>
                <a:sym typeface="Arial"/>
              </a:rPr>
              <a:t>positional</a:t>
            </a:r>
            <a:r>
              <a:rPr lang="en-US" b="1">
                <a:latin typeface="Arial"/>
                <a:ea typeface="Arial"/>
                <a:cs typeface="Arial"/>
                <a:sym typeface="Arial"/>
              </a:rPr>
              <a:t> features: </a:t>
            </a:r>
            <a:endParaRPr/>
          </a:p>
          <a:p>
            <a:pPr marL="101600" lvl="0" indent="0" algn="l" rtl="0">
              <a:lnSpc>
                <a:spcPct val="90000"/>
              </a:lnSpc>
              <a:spcBef>
                <a:spcPts val="400"/>
              </a:spcBef>
              <a:spcAft>
                <a:spcPts val="0"/>
              </a:spcAft>
              <a:buSzPts val="2000"/>
              <a:buNone/>
            </a:pPr>
            <a:r>
              <a:rPr lang="en-US"/>
              <a:t>	</a:t>
            </a:r>
            <a:r>
              <a:rPr lang="en-US" i="1"/>
              <a:t>Σ w</a:t>
            </a:r>
            <a:r>
              <a:rPr lang="en-US" i="1" baseline="-25000"/>
              <a:t>i</a:t>
            </a:r>
            <a:r>
              <a:rPr lang="en-US" i="1"/>
              <a:t> feature</a:t>
            </a:r>
            <a:r>
              <a:rPr lang="en-US" i="1" baseline="-25000"/>
              <a:t>i</a:t>
            </a:r>
            <a:r>
              <a:rPr lang="en-US" i="1"/>
              <a:t>(n)</a:t>
            </a:r>
            <a:endParaRPr/>
          </a:p>
          <a:p>
            <a:pPr marL="101600" lvl="0" indent="0" algn="l" rtl="0">
              <a:lnSpc>
                <a:spcPct val="90000"/>
              </a:lnSpc>
              <a:spcBef>
                <a:spcPts val="400"/>
              </a:spcBef>
              <a:spcAft>
                <a:spcPts val="0"/>
              </a:spcAft>
              <a:buSzPts val="2000"/>
              <a:buNone/>
            </a:pPr>
            <a:endParaRPr i="1"/>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Deep Blue had &gt;8000 features</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23</a:t>
            </a:r>
            <a:endParaRPr sz="1400" b="0" i="0" u="none" strike="noStrike" cap="none">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66FF"/>
                </a:solidFill>
                <a:latin typeface="Arial"/>
                <a:ea typeface="Arial"/>
                <a:cs typeface="Arial"/>
                <a:sym typeface="Arial"/>
              </a:rPr>
              <a:t>Pieces values for a simple Turing-style evaluation  function often taught </a:t>
            </a:r>
            <a:r>
              <a:rPr lang="en-US" sz="1400" b="0" i="0" u="none" strike="noStrike" cap="none">
                <a:solidFill>
                  <a:srgbClr val="000000"/>
                </a:solidFill>
                <a:latin typeface="Arial"/>
                <a:ea typeface="Arial"/>
                <a:cs typeface="Arial"/>
                <a:sym typeface="Arial"/>
              </a:rPr>
              <a:t>​</a:t>
            </a:r>
            <a:br>
              <a:rPr lang="en-US" sz="1400" b="0" i="0" u="none" strike="noStrike" cap="none">
                <a:solidFill>
                  <a:srgbClr val="000000"/>
                </a:solidFill>
                <a:latin typeface="Arial"/>
                <a:ea typeface="Arial"/>
                <a:cs typeface="Arial"/>
                <a:sym typeface="Arial"/>
              </a:rPr>
            </a:br>
            <a:r>
              <a:rPr lang="en-US" sz="1400" b="0" i="0" u="none" strike="noStrike" cap="none">
                <a:solidFill>
                  <a:srgbClr val="0066FF"/>
                </a:solidFill>
                <a:latin typeface="Arial"/>
                <a:ea typeface="Arial"/>
                <a:cs typeface="Arial"/>
                <a:sym typeface="Arial"/>
              </a:rPr>
              <a:t>to novice chess players</a:t>
            </a:r>
            <a:r>
              <a:rPr lang="en-US" sz="1400" b="0" i="0" u="none" strike="noStrike" cap="none">
                <a:solidFill>
                  <a:srgbClr val="000000"/>
                </a:solidFill>
                <a:latin typeface="Arial"/>
                <a:ea typeface="Arial"/>
                <a:cs typeface="Arial"/>
                <a:sym typeface="Arial"/>
              </a:rPr>
              <a:t>​</a:t>
            </a:r>
            <a:endParaRPr/>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9"/>
          <p:cNvSpPr txBox="1"/>
          <p:nvPr/>
        </p:nvSpPr>
        <p:spPr>
          <a:xfrm>
            <a:off x="6146800" y="3460750"/>
            <a:ext cx="1590179" cy="215444"/>
          </a:xfrm>
          <a:prstGeom prst="rect">
            <a:avLst/>
          </a:prstGeom>
          <a:blipFill rotWithShape="1">
            <a:blip r:embed="rId4">
              <a:alphaModFix/>
            </a:blip>
            <a:stretch>
              <a:fillRect l="-2380" t="-5880" r="-1586" b="-411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1" name="Google Shape;361;p3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24</a:t>
            </a:r>
            <a:endParaRPr sz="1400" b="0" i="0" u="none" strike="noStrike" cap="none">
              <a:solidFill>
                <a:srgbClr val="FFFFFF"/>
              </a:solidFill>
              <a:latin typeface="Open Sans SemiBold"/>
              <a:ea typeface="Open Sans SemiBold"/>
              <a:cs typeface="Open Sans SemiBold"/>
              <a:sym typeface="Open Sans SemiBold"/>
            </a:endParaRPr>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26</a:t>
            </a:r>
            <a:endParaRPr sz="1400" b="0" i="0" u="none" strike="noStrike" cap="none">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Rule: “Don’t play hope chess”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b="1">
                <a:latin typeface="Arial"/>
                <a:ea typeface="Arial"/>
                <a:cs typeface="Arial"/>
                <a:sym typeface="Arial"/>
              </a:rPr>
              <a:t>Until game is over:</a:t>
            </a:r>
            <a:endParaRPr/>
          </a:p>
          <a:p>
            <a:pPr marL="457200" lvl="0" indent="-2286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Start with the current position as a MAX node.</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Expand the game tree a fixed number of </a:t>
            </a:r>
            <a:r>
              <a:rPr lang="en-US" b="1" i="1">
                <a:latin typeface="Arial"/>
                <a:ea typeface="Arial"/>
                <a:cs typeface="Arial"/>
                <a:sym typeface="Arial"/>
              </a:rPr>
              <a:t>ply</a:t>
            </a:r>
            <a:r>
              <a:rPr lang="en-US" b="1">
                <a:latin typeface="Arial"/>
                <a:ea typeface="Arial"/>
                <a:cs typeface="Arial"/>
                <a:sym typeface="Arial"/>
              </a:rPr>
              <a: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Apply the evaluation function to the leaf positions.</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Calculate back-up values bottom-up.</a:t>
            </a:r>
            <a:endParaRPr b="1"/>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Pick the move assigned to MAX at the root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Wait for MIN to respond</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p:txBody>
      </p:sp>
      <p:sp>
        <p:nvSpPr>
          <p:cNvPr id="405" name="Google Shape;405;p3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27</a:t>
            </a:r>
            <a:endParaRPr sz="1400" b="0" i="0" u="none" strike="noStrike" cap="none">
              <a:solidFill>
                <a:srgbClr val="FFFFFF"/>
              </a:solidFill>
              <a:latin typeface="Open Sans SemiBold"/>
              <a:ea typeface="Open Sans SemiBold"/>
              <a:cs typeface="Open Sans SemiBold"/>
              <a:sym typeface="Open Sans SemiBold"/>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Procedure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sp>
        <p:nvSpPr>
          <p:cNvPr id="416" name="Google Shape;416;p3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grpSp>
        <p:nvGrpSpPr>
          <p:cNvPr id="434" name="Google Shape;434;p35"/>
          <p:cNvGrpSpPr/>
          <p:nvPr/>
        </p:nvGrpSpPr>
        <p:grpSpPr>
          <a:xfrm>
            <a:off x="8410600" y="3001026"/>
            <a:ext cx="1499291" cy="345113"/>
            <a:chOff x="5981800" y="3206115"/>
            <a:chExt cx="1998823" cy="460152"/>
          </a:xfrm>
        </p:grpSpPr>
        <p:sp>
          <p:nvSpPr>
            <p:cNvPr id="435" name="Google Shape;435;p35"/>
            <p:cNvSpPr txBox="1"/>
            <p:nvPr/>
          </p:nvSpPr>
          <p:spPr>
            <a:xfrm>
              <a:off x="5981800" y="3235380"/>
              <a:ext cx="3936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2</a:t>
              </a:r>
              <a:endParaRPr/>
            </a:p>
          </p:txBody>
        </p:sp>
        <p:sp>
          <p:nvSpPr>
            <p:cNvPr id="436" name="Google Shape;436;p35"/>
            <p:cNvSpPr txBox="1"/>
            <p:nvPr/>
          </p:nvSpPr>
          <p:spPr>
            <a:xfrm>
              <a:off x="7608439" y="3206115"/>
              <a:ext cx="372184" cy="430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5</a:t>
              </a:r>
              <a:endParaRPr/>
            </a:p>
          </p:txBody>
        </p:sp>
      </p:gr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a:t>
            </a:r>
            <a:endParaRPr sz="1400" b="0" i="0" u="none" strike="noStrike" cap="none">
              <a:solidFill>
                <a:srgbClr val="FFFFFF"/>
              </a:solidFill>
              <a:latin typeface="Open Sans SemiBold"/>
              <a:ea typeface="Open Sans SemiBold"/>
              <a:cs typeface="Open Sans SemiBold"/>
              <a:sym typeface="Open Sans SemiBold"/>
            </a:endParaRPr>
          </a:p>
        </p:txBody>
      </p:sp>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4" name="Google Shape;464;p3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35</a:t>
            </a:r>
            <a:endParaRPr sz="1400" b="0" i="0" u="none" strike="noStrike" cap="none">
              <a:solidFill>
                <a:srgbClr val="FFFFFF"/>
              </a:solidFill>
              <a:latin typeface="Open Sans SemiBold"/>
              <a:ea typeface="Open Sans SemiBold"/>
              <a:cs typeface="Open Sans SemiBold"/>
              <a:sym typeface="Open Sans SemiBold"/>
            </a:endParaRPr>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5" name="Google Shape;85;p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4</a:t>
            </a:r>
            <a:endParaRPr sz="1400" b="0" i="0" u="none" strike="noStrike" cap="none">
              <a:solidFill>
                <a:srgbClr val="FFFFFF"/>
              </a:solidFill>
              <a:latin typeface="Open Sans SemiBold"/>
              <a:ea typeface="Open Sans SemiBold"/>
              <a:cs typeface="Open Sans SemiBold"/>
              <a:sym typeface="Open Sans SemiBold"/>
            </a:endParaRPr>
          </a:p>
        </p:txBody>
      </p:sp>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6" name="Google Shape;96;p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5</a:t>
            </a:r>
            <a:endParaRPr sz="1400" b="0" i="0" u="none" strike="noStrike" cap="none">
              <a:solidFill>
                <a:srgbClr val="FFFFFF"/>
              </a:solidFill>
              <a:latin typeface="Open Sans SemiBold"/>
              <a:ea typeface="Open Sans SemiBold"/>
              <a:cs typeface="Open Sans SemiBold"/>
              <a:sym typeface="Open Sans SemiBold"/>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5" name="Google Shape;115;p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5" name="Google Shape;125;p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5</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6988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sz="3400" b="1" dirty="0">
              <a:solidFill>
                <a:srgbClr val="370661"/>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353979CA-ADA7-9040-8D7D-99CCD8534A1B}"/>
              </a:ext>
            </a:extLst>
          </p:cNvPr>
          <p:cNvGrpSpPr/>
          <p:nvPr/>
        </p:nvGrpSpPr>
        <p:grpSpPr>
          <a:xfrm>
            <a:off x="1139697" y="1520131"/>
            <a:ext cx="9174007" cy="3208388"/>
            <a:chOff x="2551909" y="1137177"/>
            <a:chExt cx="6483869" cy="2336325"/>
          </a:xfrm>
        </p:grpSpPr>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grpSp>
      <p:sp>
        <p:nvSpPr>
          <p:cNvPr id="44" name="TextBox 9">
            <a:extLst>
              <a:ext uri="{FF2B5EF4-FFF2-40B4-BE49-F238E27FC236}">
                <a16:creationId xmlns:a16="http://schemas.microsoft.com/office/drawing/2014/main" id="{2F0DC5E0-2FB3-0E4F-8B3B-CD1B037248E0}"/>
              </a:ext>
            </a:extLst>
          </p:cNvPr>
          <p:cNvSpPr txBox="1">
            <a:spLocks noChangeArrowheads="1"/>
          </p:cNvSpPr>
          <p:nvPr/>
        </p:nvSpPr>
        <p:spPr bwMode="auto">
          <a:xfrm>
            <a:off x="4143504" y="135501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5" name="Rounded Rectangle 52">
            <a:extLst>
              <a:ext uri="{FF2B5EF4-FFF2-40B4-BE49-F238E27FC236}">
                <a16:creationId xmlns:a16="http://schemas.microsoft.com/office/drawing/2014/main" id="{A5124D0E-35FE-6A49-8B60-7F5683969932}"/>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00575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TextBox 9">
            <a:extLst>
              <a:ext uri="{FF2B5EF4-FFF2-40B4-BE49-F238E27FC236}">
                <a16:creationId xmlns:a16="http://schemas.microsoft.com/office/drawing/2014/main" id="{314F53B2-3426-2443-9B85-BD60E74A9B8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15" name="Rectangle 14">
            <a:extLst>
              <a:ext uri="{FF2B5EF4-FFF2-40B4-BE49-F238E27FC236}">
                <a16:creationId xmlns:a16="http://schemas.microsoft.com/office/drawing/2014/main" id="{72D07EF8-10DD-424B-9FF5-F3483654A5F6}"/>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7" name="Rounded Rectangle 52">
            <a:extLst>
              <a:ext uri="{FF2B5EF4-FFF2-40B4-BE49-F238E27FC236}">
                <a16:creationId xmlns:a16="http://schemas.microsoft.com/office/drawing/2014/main" id="{BF12DA41-33E9-4675-B2D6-E4C3DD9239C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3979329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TextBox 9">
            <a:extLst>
              <a:ext uri="{FF2B5EF4-FFF2-40B4-BE49-F238E27FC236}">
                <a16:creationId xmlns:a16="http://schemas.microsoft.com/office/drawing/2014/main" id="{5032008E-333E-754D-B535-1ACEAF500126}"/>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0E2F6467-9BAF-A049-8C7D-A2D723BBD02B}"/>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ounded Rectangle 52">
            <a:extLst>
              <a:ext uri="{FF2B5EF4-FFF2-40B4-BE49-F238E27FC236}">
                <a16:creationId xmlns:a16="http://schemas.microsoft.com/office/drawing/2014/main" id="{5A98FA33-5FF9-34FC-DA61-D826F768579C}"/>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697535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128A76E4-DDBD-50B0-6B0F-F857AB1CA57D}"/>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85883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728567E3-C96D-E3E1-78C5-6C93924A9AA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248758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F10E2934-0A14-8518-6639-6574BFBB5DAF}"/>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863251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D814E5A4-21BC-82C7-2B99-0FFAF8A53038}"/>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168004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50559206-E17D-CA22-1317-466BE4A99AB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25616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5" name="Google Shape;135;p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8</a:t>
            </a:r>
            <a:endParaRPr sz="1400" b="0" i="0" u="none" strike="noStrike" cap="none">
              <a:solidFill>
                <a:srgbClr val="FFFFFF"/>
              </a:solidFill>
              <a:latin typeface="Open Sans SemiBold"/>
              <a:ea typeface="Open Sans SemiBold"/>
              <a:cs typeface="Open Sans SemiBold"/>
              <a:sym typeface="Open Sans SemiBold"/>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3</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ectangle 29">
            <a:extLst>
              <a:ext uri="{FF2B5EF4-FFF2-40B4-BE49-F238E27FC236}">
                <a16:creationId xmlns:a16="http://schemas.microsoft.com/office/drawing/2014/main" id="{7A391376-B6DD-A04F-BEC4-419696FCE54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31" name="TextBox 9">
            <a:extLst>
              <a:ext uri="{FF2B5EF4-FFF2-40B4-BE49-F238E27FC236}">
                <a16:creationId xmlns:a16="http://schemas.microsoft.com/office/drawing/2014/main" id="{78447471-97C1-4244-9028-B07CC2FD92B2}"/>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2" name="Rounded Rectangle 52">
            <a:extLst>
              <a:ext uri="{FF2B5EF4-FFF2-40B4-BE49-F238E27FC236}">
                <a16:creationId xmlns:a16="http://schemas.microsoft.com/office/drawing/2014/main" id="{DCBBF25C-3CE3-B7A7-69CA-231BF9BE111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860512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B5887909-2AF4-096E-6AC2-FBE7D6ECD400}"/>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35786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C0401022-E427-D772-1E62-EC1B4C5B80B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604691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B08A2DF3-2B99-F659-E4A8-8B13D8B8E3D4}"/>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786831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144946B2-3A66-AA18-E441-CD7BB5A68249}"/>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65216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Rounded Rectangle 52">
            <a:extLst>
              <a:ext uri="{FF2B5EF4-FFF2-40B4-BE49-F238E27FC236}">
                <a16:creationId xmlns:a16="http://schemas.microsoft.com/office/drawing/2014/main" id="{FEB4B772-FAEB-15A0-F809-89A36443D88E}"/>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16379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Rounded Rectangle 52">
            <a:extLst>
              <a:ext uri="{FF2B5EF4-FFF2-40B4-BE49-F238E27FC236}">
                <a16:creationId xmlns:a16="http://schemas.microsoft.com/office/drawing/2014/main" id="{9AF0FBB5-15E6-17A2-8627-1EBFC4E9BCD8}"/>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663883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6D129390-5D33-32B0-C943-F7B8FFDA25D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8619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7C09C697-27D3-FB6F-8D6F-8E1646E1A133}"/>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3848061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0F0067D6-B25F-8F3F-88AC-7799163F3D5A}"/>
              </a:ext>
            </a:extLst>
          </p:cNvPr>
          <p:cNvSpPr/>
          <p:nvPr/>
        </p:nvSpPr>
        <p:spPr>
          <a:xfrm>
            <a:off x="2951619" y="4868265"/>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6032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9</a:t>
            </a:r>
            <a:endParaRPr sz="1400" b="0" i="0" u="none" strike="noStrike" cap="none">
              <a:solidFill>
                <a:srgbClr val="FFFFFF"/>
              </a:solidFill>
              <a:latin typeface="Open Sans SemiBold"/>
              <a:ea typeface="Open Sans SemiBold"/>
              <a:cs typeface="Open Sans SemiBold"/>
              <a:sym typeface="Open Sans SemiBold"/>
            </a:endParaRPr>
          </a:p>
        </p:txBody>
      </p:sp>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dirty="0">
                <a:solidFill>
                  <a:schemeClr val="hlink"/>
                </a:solidFill>
                <a:hlinkClick r:id="rId4"/>
              </a:rPr>
              <a:t>https://youtu.be/-CbyAk3Sn9I</a:t>
            </a:r>
            <a:endParaRPr dirty="0"/>
          </a:p>
          <a:p>
            <a:pPr marL="101600" lvl="0" indent="0" algn="l" rtl="0">
              <a:lnSpc>
                <a:spcPct val="90000"/>
              </a:lnSpc>
              <a:spcBef>
                <a:spcPts val="1000"/>
              </a:spcBef>
              <a:spcAft>
                <a:spcPts val="0"/>
              </a:spcAft>
              <a:buSzPts val="2000"/>
              <a:buNone/>
            </a:pPr>
            <a:endParaRPr dirty="0"/>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2AB6B234-893F-AF63-5185-1EAC3111225C}"/>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48777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Evaluation functions</a:t>
            </a:r>
            <a:endParaRPr sz="3400" b="1">
              <a:solidFill>
                <a:srgbClr val="370661"/>
              </a:solidFill>
              <a:latin typeface="Open Sans"/>
              <a:ea typeface="Open Sans"/>
              <a:cs typeface="Open Sans"/>
              <a:sym typeface="Open Sans"/>
            </a:endParaRPr>
          </a:p>
        </p:txBody>
      </p:sp>
      <p:sp>
        <p:nvSpPr>
          <p:cNvPr id="2588" name="Google Shape;2588;p100"/>
          <p:cNvSpPr txBox="1">
            <a:spLocks noGrp="1"/>
          </p:cNvSpPr>
          <p:nvPr>
            <p:ph type="body" idx="1"/>
          </p:nvPr>
        </p:nvSpPr>
        <p:spPr>
          <a:xfrm>
            <a:off x="399675" y="1299625"/>
            <a:ext cx="10555198" cy="4940754"/>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89" name="Google Shape;2589;p10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7</a:t>
            </a:r>
            <a:endParaRPr/>
          </a:p>
        </p:txBody>
      </p:sp>
      <p:pic>
        <p:nvPicPr>
          <p:cNvPr id="2590" name="Google Shape;2590;p100"/>
          <p:cNvPicPr preferRelativeResize="0"/>
          <p:nvPr/>
        </p:nvPicPr>
        <p:blipFill rotWithShape="1">
          <a:blip r:embed="rId4">
            <a:alphaModFix/>
          </a:blip>
          <a:srcRect l="46493" t="230" r="43070" b="-230"/>
          <a:stretch/>
        </p:blipFill>
        <p:spPr>
          <a:xfrm>
            <a:off x="11603919" y="0"/>
            <a:ext cx="590700" cy="3772950"/>
          </a:xfrm>
          <a:prstGeom prst="rect">
            <a:avLst/>
          </a:prstGeom>
          <a:noFill/>
          <a:ln>
            <a:noFill/>
          </a:ln>
        </p:spPr>
      </p:pic>
      <p:sp>
        <p:nvSpPr>
          <p:cNvPr id="2591" name="Google Shape;2591;p10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0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Chess Evaluation Functions</a:t>
            </a:r>
            <a:endParaRPr sz="3400" b="1">
              <a:solidFill>
                <a:srgbClr val="370661"/>
              </a:solidFill>
              <a:latin typeface="Open Sans"/>
              <a:ea typeface="Open Sans"/>
              <a:cs typeface="Open Sans"/>
              <a:sym typeface="Open Sans"/>
            </a:endParaRPr>
          </a:p>
        </p:txBody>
      </p:sp>
      <p:sp>
        <p:nvSpPr>
          <p:cNvPr id="2598" name="Google Shape;2598;p101"/>
          <p:cNvSpPr txBox="1">
            <a:spLocks noGrp="1"/>
          </p:cNvSpPr>
          <p:nvPr>
            <p:ph type="body" idx="1"/>
          </p:nvPr>
        </p:nvSpPr>
        <p:spPr>
          <a:xfrm>
            <a:off x="399676" y="1299624"/>
            <a:ext cx="7280624" cy="4891625"/>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99" name="Google Shape;2599;p10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8</a:t>
            </a:r>
            <a:endParaRPr/>
          </a:p>
        </p:txBody>
      </p:sp>
      <p:pic>
        <p:nvPicPr>
          <p:cNvPr id="2600" name="Google Shape;2600;p101"/>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2601" name="Google Shape;2601;p10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2" name="Google Shape;2602;p101"/>
          <p:cNvSpPr txBox="1"/>
          <p:nvPr/>
        </p:nvSpPr>
        <p:spPr>
          <a:xfrm>
            <a:off x="8301325" y="3867216"/>
            <a:ext cx="25908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accent1"/>
                </a:solidFill>
                <a:latin typeface="Open Sans"/>
                <a:ea typeface="Open Sans"/>
                <a:cs typeface="Open Sans"/>
                <a:sym typeface="Open Sans"/>
              </a:rPr>
              <a:t>Pieces values for a simple evaluation  function often taught to novice chess players</a:t>
            </a:r>
            <a:endParaRPr/>
          </a:p>
        </p:txBody>
      </p:sp>
      <p:graphicFrame>
        <p:nvGraphicFramePr>
          <p:cNvPr id="2603" name="Google Shape;2603;p101"/>
          <p:cNvGraphicFramePr/>
          <p:nvPr/>
        </p:nvGraphicFramePr>
        <p:xfrm>
          <a:off x="8408812" y="1886016"/>
          <a:ext cx="2466600" cy="1981250"/>
        </p:xfrm>
        <a:graphic>
          <a:graphicData uri="http://schemas.openxmlformats.org/drawingml/2006/table">
            <a:tbl>
              <a:tblPr>
                <a:noFill/>
                <a:tableStyleId>{5DEC5876-CE94-4699-AC55-0A99E473813B}</a:tableStyleId>
              </a:tblPr>
              <a:tblGrid>
                <a:gridCol w="1687700">
                  <a:extLst>
                    <a:ext uri="{9D8B030D-6E8A-4147-A177-3AD203B41FA5}">
                      <a16:colId xmlns:a16="http://schemas.microsoft.com/office/drawing/2014/main" val="20000"/>
                    </a:ext>
                  </a:extLst>
                </a:gridCol>
                <a:gridCol w="77890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Pawn</a:t>
                      </a:r>
                      <a:endParaRPr/>
                    </a:p>
                  </a:txBody>
                  <a:tcPr marL="91450" marR="91450" marT="45725" marB="45725"/>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1.0</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Knight</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3.0</a:t>
                      </a:r>
                      <a:endParaRPr/>
                    </a:p>
                  </a:txBody>
                  <a:tcPr marL="91450" marR="91450" marT="45725" marB="45725">
                    <a:solidFill>
                      <a:srgbClr val="EFEFE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Bishop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3.25</a:t>
                      </a:r>
                      <a:endParaRPr/>
                    </a:p>
                  </a:txBody>
                  <a:tcPr marL="91450" marR="91450" marT="45725" marB="45725">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Rook</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5.0</a:t>
                      </a:r>
                      <a:endParaRPr/>
                    </a:p>
                  </a:txBody>
                  <a:tcPr marL="91450" marR="91450" marT="45725" marB="45725">
                    <a:solidFill>
                      <a:srgbClr val="EFEFE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Queen</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9.0</a:t>
                      </a:r>
                      <a:endParaRPr/>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4" name="Oval 15">
            <a:extLst>
              <a:ext uri="{FF2B5EF4-FFF2-40B4-BE49-F238E27FC236}">
                <a16:creationId xmlns:a16="http://schemas.microsoft.com/office/drawing/2014/main" id="{9673CC54-982B-4697-89DF-C8405B34E33D}"/>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a:extLst>
              <a:ext uri="{FF2B5EF4-FFF2-40B4-BE49-F238E27FC236}">
                <a16:creationId xmlns:a16="http://schemas.microsoft.com/office/drawing/2014/main" id="{480BEEA6-837C-4C5D-8EAA-1353499233F9}"/>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sp>
        <p:nvSpPr>
          <p:cNvPr id="29" name="Rectangle 28">
            <a:extLst>
              <a:ext uri="{FF2B5EF4-FFF2-40B4-BE49-F238E27FC236}">
                <a16:creationId xmlns:a16="http://schemas.microsoft.com/office/drawing/2014/main" id="{D327E760-F25E-45B0-94DA-37DB687351F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spTree>
    <p:extLst>
      <p:ext uri="{BB962C8B-B14F-4D97-AF65-F5344CB8AC3E}">
        <p14:creationId xmlns:p14="http://schemas.microsoft.com/office/powerpoint/2010/main" val="2110562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5" y="3486151"/>
            <a:ext cx="5011500"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008631"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v +=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13</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838200" y="1506153"/>
            <a:ext cx="5854642"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1008918" y="1727565"/>
            <a:ext cx="5663216"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2878</TotalTime>
  <Words>9388</Words>
  <Application>Microsoft Macintosh PowerPoint</Application>
  <PresentationFormat>Widescreen</PresentationFormat>
  <Paragraphs>2124</Paragraphs>
  <Slides>109</Slides>
  <Notes>109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109</vt:i4>
      </vt:variant>
    </vt:vector>
  </HeadingPairs>
  <TitlesOfParts>
    <vt:vector size="125" baseType="lpstr">
      <vt:lpstr>Roboto Mono</vt:lpstr>
      <vt:lpstr>Courier New</vt:lpstr>
      <vt:lpstr>Arial</vt:lpstr>
      <vt:lpstr>Times</vt:lpstr>
      <vt:lpstr>Libre Franklin Thin</vt:lpstr>
      <vt:lpstr>Noto Sans Symbols</vt:lpstr>
      <vt:lpstr>Cambria Math</vt:lpstr>
      <vt:lpstr>Quattrocento Sans</vt:lpstr>
      <vt:lpstr>Calibri</vt:lpstr>
      <vt:lpstr>Wingdings</vt:lpstr>
      <vt:lpstr>Georgia</vt:lpstr>
      <vt:lpstr>Open Sans</vt:lpstr>
      <vt:lpstr>Lato Extended</vt:lpstr>
      <vt:lpstr>Open Sans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8</cp:revision>
  <dcterms:created xsi:type="dcterms:W3CDTF">2019-12-03T19:46:34Z</dcterms:created>
  <dcterms:modified xsi:type="dcterms:W3CDTF">2022-09-22T14:12:33Z</dcterms:modified>
</cp:coreProperties>
</file>